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6" r:id="rId59"/>
    <p:sldId id="313" r:id="rId60"/>
    <p:sldId id="314" r:id="rId61"/>
    <p:sldId id="315" r:id="rId62"/>
  </p:sldIdLst>
  <p:sldSz cx="9144000" cy="5143500" type="screen16x9"/>
  <p:notesSz cx="6858000" cy="9144000"/>
  <p:embeddedFontLst>
    <p:embeddedFont>
      <p:font typeface="Rockwell" charset="0"/>
      <p:regular r:id="rId64"/>
      <p:bold r:id="rId65"/>
      <p:italic r:id="rId66"/>
      <p:boldItalic r:id="rId67"/>
    </p:embeddedFont>
    <p:embeddedFont>
      <p:font typeface="Montserrat" charset="0"/>
      <p:regular r:id="rId68"/>
      <p:bold r:id="rId69"/>
      <p:italic r:id="rId70"/>
      <p:boldItalic r:id="rId71"/>
    </p:embeddedFont>
    <p:embeddedFont>
      <p:font typeface="Lato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pPr marL="0" lvl="0" indent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microsoft.com/office/2007/relationships/media" Target="../media/media1.mp4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94975" y="238700"/>
            <a:ext cx="8287500" cy="170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" sz="6500" b="1" dirty="0" smtClean="0">
                <a:solidFill>
                  <a:srgbClr val="000000"/>
                </a:solidFill>
              </a:rPr>
              <a:t>Presentation</a:t>
            </a:r>
            <a:endParaRPr lang="en" sz="6500" b="1" dirty="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3600" b="1">
              <a:solidFill>
                <a:srgbClr val="000000"/>
              </a:solidFill>
            </a:endParaRPr>
          </a:p>
        </p:txBody>
      </p:sp>
      <p:sp>
        <p:nvSpPr>
          <p:cNvPr id="55" name="Shape 55"/>
          <p:cNvSpPr txBox="1"/>
          <p:nvPr/>
        </p:nvSpPr>
        <p:spPr>
          <a:xfrm>
            <a:off x="256750" y="3417325"/>
            <a:ext cx="4689300" cy="122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1800" b="1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latin typeface="Rockwell"/>
                <a:ea typeface="Rockwell"/>
                <a:cs typeface="Rockwell"/>
                <a:sym typeface="Rockwell"/>
              </a:rPr>
              <a:t>Course Instructor : </a:t>
            </a:r>
            <a:r>
              <a:rPr lang="en" sz="2400" b="1">
                <a:latin typeface="Rockwell"/>
                <a:ea typeface="Rockwell"/>
                <a:cs typeface="Rockwell"/>
                <a:sym typeface="Rockwell"/>
              </a:rPr>
              <a:t>Maheen Islam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b="1">
                <a:latin typeface="Rockwell"/>
                <a:ea typeface="Rockwell"/>
                <a:cs typeface="Rockwell"/>
                <a:sym typeface="Rockwell"/>
              </a:rPr>
              <a:t>Dept. of Computer Science and Engineering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5668775" y="1640675"/>
            <a:ext cx="20295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Section : 01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3609750" y="1547375"/>
            <a:ext cx="19245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algn="l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>
                <a:solidFill>
                  <a:schemeClr val="dk1"/>
                </a:solidFill>
              </a:rPr>
              <a:t>CSE350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x="4946050" y="3195725"/>
            <a:ext cx="4116300" cy="135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Presented By: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 Sakibur Rahman  -  2014-1-60-032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 Riajul Islam          -  2014-2-60-087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 </a:t>
            </a:r>
            <a:r>
              <a:rPr lang="en" sz="1800" b="1" dirty="0" smtClean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Md. Jihan        </a:t>
            </a:r>
            <a:r>
              <a:rPr lang="en" sz="1800" b="1" dirty="0" smtClean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      </a:t>
            </a:r>
            <a:r>
              <a:rPr lang="en" sz="1800" b="1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-  </a:t>
            </a:r>
            <a:r>
              <a:rPr lang="en" sz="1800" b="1" dirty="0" smtClean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2014-3-60-025</a:t>
            </a:r>
            <a:endParaRPr lang="en" sz="1800" b="1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469575" y="1516500"/>
            <a:ext cx="6858000" cy="1807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" sz="6500" b="1"/>
              <a:t>Artificial </a:t>
            </a:r>
            <a:r>
              <a:rPr lang="en" sz="4000" b="1"/>
              <a:t>Satellites</a:t>
            </a:r>
            <a:r>
              <a:rPr lang="en" sz="9600" b="1"/>
              <a:t>?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8105975" y="198275"/>
            <a:ext cx="8514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950" y="1238375"/>
            <a:ext cx="4292100" cy="27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3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0" y="4327075"/>
            <a:ext cx="91440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/>
              <a:t>The International Space Station is the largest satellite in orbit. This file photo of the station was taken in May 2010 by NASA space shuttle astronauts. Credit: NASA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726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265700" y="2449550"/>
            <a:ext cx="4851000" cy="1807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500" b="1"/>
              <a:t>Artificial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6500" b="1"/>
              <a:t>Satellites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489825" y="676450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6500" b="1"/>
              <a:t>Our Goal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/>
        </p:nvSpPr>
        <p:spPr>
          <a:xfrm>
            <a:off x="5808275" y="3567725"/>
            <a:ext cx="44904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Akash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823850" y="1294625"/>
            <a:ext cx="6745500" cy="2799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500" b="1"/>
              <a:t>Artificial satellite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500" b="1"/>
              <a:t>Invention</a:t>
            </a:r>
          </a:p>
          <a:p>
            <a:pPr marL="0" lvl="0" indent="0">
              <a:spcBef>
                <a:spcPts val="0"/>
              </a:spcBef>
              <a:buNone/>
            </a:pPr>
            <a:endParaRPr sz="3500" b="1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6500" b="1"/>
              <a:t>Story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190500" y="458600"/>
            <a:ext cx="8777100" cy="167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 sz="1800">
                <a:latin typeface="Rockwell"/>
                <a:ea typeface="Rockwell"/>
                <a:cs typeface="Rockwell"/>
                <a:sym typeface="Rockwell"/>
              </a:rPr>
              <a:t>History changed on October 4, 1957, when the Soviet Union successfully launched Sputnik I. The world's first artificial satellite was about the size of a beach ball (58 cm.or 22.8 inches in diameter), weighed only 83.6 kg. or 183.9 pounds, and took about 98 minutes to orbit the Earth on its elliptical path.</a:t>
            </a: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r="1009"/>
          <a:stretch/>
        </p:blipFill>
        <p:spPr>
          <a:xfrm>
            <a:off x="1802713" y="2045675"/>
            <a:ext cx="5538576" cy="288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8058000" y="4210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/>
        </p:nvSpPr>
        <p:spPr>
          <a:xfrm>
            <a:off x="1131325" y="2052725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 idx="4294967295"/>
          </p:nvPr>
        </p:nvSpPr>
        <p:spPr>
          <a:xfrm>
            <a:off x="2706875" y="1769000"/>
            <a:ext cx="4593300" cy="200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buNone/>
            </a:pPr>
            <a:r>
              <a:rPr lang="en" sz="6500" b="1"/>
              <a:t>Satellites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8327575" y="209925"/>
            <a:ext cx="5364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4500"/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 idx="4294967295"/>
          </p:nvPr>
        </p:nvSpPr>
        <p:spPr>
          <a:xfrm>
            <a:off x="1457900" y="2216300"/>
            <a:ext cx="6881400" cy="178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 b="1"/>
              <a:t>How satellite works...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8069650" y="22157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O8Q42iYWUiiiPloElX5v5MKzfnM2ua2Ej_xbJPO6_GamnKvpCqZ4wOB3biMEvtXsOTjnzlWXrXOZgvncskl839rykgANWIn8RND5zBNZEMgnZAUXofAdcEWPqqMpDsxnkrddzey6d0A">
            <a:extLst>
              <a:ext uri="{FF2B5EF4-FFF2-40B4-BE49-F238E27FC236}">
                <a16:creationId xmlns:a16="http://schemas.microsoft.com/office/drawing/2014/main" xmlns="" id="{88BB91F6-F369-4C2A-9F39-96A03823B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163" y="281233"/>
            <a:ext cx="9037674" cy="486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90">
            <a:extLst>
              <a:ext uri="{FF2B5EF4-FFF2-40B4-BE49-F238E27FC236}">
                <a16:creationId xmlns:a16="http://schemas.microsoft.com/office/drawing/2014/main" xmlns="" id="{8E82EA6C-6C4D-4CDF-89E3-CB400E5FE68D}"/>
              </a:ext>
            </a:extLst>
          </p:cNvPr>
          <p:cNvSpPr txBox="1"/>
          <p:nvPr/>
        </p:nvSpPr>
        <p:spPr>
          <a:xfrm>
            <a:off x="115325" y="1166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314900" y="2018025"/>
            <a:ext cx="5645100" cy="1329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4000" b="1"/>
              <a:t>Types of Satellites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8046350" y="151600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" y="0"/>
            <a:ext cx="91440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8081325" y="186600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2009850" y="2309575"/>
            <a:ext cx="5124300" cy="1446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buNone/>
            </a:pPr>
            <a:r>
              <a:rPr lang="en" sz="5000" b="1"/>
              <a:t>Already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b="1"/>
              <a:t>We have </a:t>
            </a:r>
            <a:r>
              <a:rPr lang="en" sz="4500" b="1"/>
              <a:t>seen</a:t>
            </a:r>
            <a:r>
              <a:rPr lang="en" b="1"/>
              <a:t>... 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8058000" y="4210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723125" y="1026375"/>
            <a:ext cx="7406100" cy="3452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000" b="1"/>
              <a:t>Types, Installation and Operation</a:t>
            </a:r>
          </a:p>
          <a:p>
            <a:pPr marL="0" lvl="0" indent="0" rtl="0">
              <a:spcBef>
                <a:spcPts val="0"/>
              </a:spcBef>
              <a:buNone/>
            </a:pPr>
            <a:endParaRPr sz="4000" b="1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4000" b="1"/>
              <a:t>of Satellites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8058000" y="4210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/>
        </p:nvSpPr>
        <p:spPr>
          <a:xfrm>
            <a:off x="5808275" y="3567725"/>
            <a:ext cx="44904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Sakib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/>
        </p:nvSpPr>
        <p:spPr>
          <a:xfrm>
            <a:off x="1562900" y="1940000"/>
            <a:ext cx="6204900" cy="189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6000" b="1">
                <a:solidFill>
                  <a:srgbClr val="FFFFFF"/>
                </a:solidFill>
              </a:rPr>
              <a:t>Is it a satellite?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185300" y="104950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/>
        </p:nvSpPr>
        <p:spPr>
          <a:xfrm>
            <a:off x="1224650" y="1143000"/>
            <a:ext cx="7336200" cy="298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500" b="1"/>
              <a:t>A satellite is an object in space </a:t>
            </a:r>
          </a:p>
          <a:p>
            <a:pPr marL="0" lvl="0" indent="0">
              <a:spcBef>
                <a:spcPts val="0"/>
              </a:spcBef>
              <a:buNone/>
            </a:pPr>
            <a:endParaRPr sz="3500" b="1"/>
          </a:p>
          <a:p>
            <a:pPr marL="0" lvl="0" indent="0">
              <a:spcBef>
                <a:spcPts val="0"/>
              </a:spcBef>
              <a:buNone/>
            </a:pPr>
            <a:r>
              <a:rPr lang="en" sz="3500" b="1"/>
              <a:t>that orbits or circles around a </a:t>
            </a:r>
          </a:p>
          <a:p>
            <a:pPr marL="0" lvl="0" indent="0">
              <a:spcBef>
                <a:spcPts val="0"/>
              </a:spcBef>
              <a:buNone/>
            </a:pPr>
            <a:endParaRPr sz="3500" b="1"/>
          </a:p>
          <a:p>
            <a:pPr marL="0" lvl="0" indent="0">
              <a:spcBef>
                <a:spcPts val="0"/>
              </a:spcBef>
              <a:buNone/>
            </a:pPr>
            <a:r>
              <a:rPr lang="en" sz="3500" b="1"/>
              <a:t>bigger object. </a:t>
            </a:r>
          </a:p>
          <a:p>
            <a:pPr marL="0" lvl="0" indent="0">
              <a:spcBef>
                <a:spcPts val="0"/>
              </a:spcBef>
              <a:buNone/>
            </a:pPr>
            <a:endParaRPr b="1"/>
          </a:p>
          <a:p>
            <a:pPr marL="0" lvl="0" indent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71" name="Shape 71"/>
          <p:cNvSpPr txBox="1"/>
          <p:nvPr/>
        </p:nvSpPr>
        <p:spPr>
          <a:xfrm>
            <a:off x="8327575" y="209925"/>
            <a:ext cx="5364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2974125" y="2017775"/>
            <a:ext cx="3580500" cy="131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6500"/>
              <a:t>   Yes !!!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8058000" y="4210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2974125" y="2017775"/>
            <a:ext cx="3580500" cy="131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6500">
                <a:solidFill>
                  <a:srgbClr val="FFFFFF"/>
                </a:solidFill>
              </a:rPr>
              <a:t>   </a:t>
            </a:r>
            <a:r>
              <a:rPr lang="en" sz="6500"/>
              <a:t>No !!! </a:t>
            </a:r>
            <a:r>
              <a:rPr lang="en" sz="6500">
                <a:solidFill>
                  <a:srgbClr val="FFFFFF"/>
                </a:solidFill>
              </a:rPr>
              <a:t>!!!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8058000" y="4210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/>
        </p:nvSpPr>
        <p:spPr>
          <a:xfrm>
            <a:off x="2297650" y="1971075"/>
            <a:ext cx="4431900" cy="146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6500"/>
              <a:t> Very good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8058000" y="4210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1562900" y="1940000"/>
            <a:ext cx="6204900" cy="189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6000" b="1">
                <a:solidFill>
                  <a:srgbClr val="FFFFFF"/>
                </a:solidFill>
              </a:rPr>
              <a:t>Is it a satellite?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81650" y="58300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/>
        </p:nvSpPr>
        <p:spPr>
          <a:xfrm>
            <a:off x="1457925" y="1084700"/>
            <a:ext cx="6717900" cy="293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500"/>
              <a:t>Wrong Answer: No</a:t>
            </a:r>
          </a:p>
          <a:p>
            <a:pPr marL="0" lvl="0" indent="0">
              <a:spcBef>
                <a:spcPts val="0"/>
              </a:spcBef>
              <a:buNone/>
            </a:pPr>
            <a:endParaRPr sz="5000" b="1"/>
          </a:p>
          <a:p>
            <a:pPr marL="0" lvl="0" indent="0">
              <a:spcBef>
                <a:spcPts val="0"/>
              </a:spcBef>
              <a:buNone/>
            </a:pPr>
            <a:r>
              <a:rPr lang="en" sz="5000" b="1"/>
              <a:t>Right answer: Yes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8058000" y="4210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/>
        </p:nvSpPr>
        <p:spPr>
          <a:xfrm>
            <a:off x="2426100" y="898100"/>
            <a:ext cx="6717900" cy="222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350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sz="5000" b="1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5000" b="1">
                <a:solidFill>
                  <a:srgbClr val="FFFFFF"/>
                </a:solidFill>
              </a:rPr>
              <a:t>Space Station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726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7954350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725" y="1026200"/>
            <a:ext cx="6869650" cy="38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/>
        </p:nvSpPr>
        <p:spPr>
          <a:xfrm>
            <a:off x="1341275" y="128300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600" b="1">
                <a:solidFill>
                  <a:srgbClr val="FFFFFF"/>
                </a:solidFill>
              </a:rPr>
              <a:t>How Are Satellites Repaired In Space?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8234400" y="4245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/>
        </p:nvSpPr>
        <p:spPr>
          <a:xfrm>
            <a:off x="1049700" y="1271300"/>
            <a:ext cx="7347900" cy="204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200" b="1" dirty="0"/>
              <a:t>NASA astronauts</a:t>
            </a:r>
            <a:r>
              <a:rPr lang="en" sz="2200" dirty="0"/>
              <a:t> </a:t>
            </a:r>
            <a:r>
              <a:rPr lang="en" sz="3500" dirty="0"/>
              <a:t>Scott Kelly</a:t>
            </a:r>
            <a:r>
              <a:rPr lang="en" sz="2200" dirty="0"/>
              <a:t> and </a:t>
            </a:r>
            <a:r>
              <a:rPr lang="en" sz="3500" dirty="0"/>
              <a:t>Tim Kopra</a:t>
            </a:r>
            <a:r>
              <a:rPr lang="en" sz="2200" dirty="0"/>
              <a:t> are </a:t>
            </a:r>
            <a:r>
              <a:rPr lang="en" sz="3000" b="1" dirty="0"/>
              <a:t>perform</a:t>
            </a:r>
            <a:r>
              <a:rPr lang="en-US" sz="3000" b="1" dirty="0" err="1"/>
              <a:t>ing</a:t>
            </a:r>
            <a:r>
              <a:rPr lang="en" sz="3000" b="1" dirty="0"/>
              <a:t> an unexpected spacewalk</a:t>
            </a:r>
            <a:r>
              <a:rPr lang="en" sz="2200" dirty="0"/>
              <a:t>, </a:t>
            </a:r>
            <a:r>
              <a:rPr lang="en" sz="2200" b="1" dirty="0"/>
              <a:t>to </a:t>
            </a:r>
            <a:r>
              <a:rPr lang="en" sz="3000" b="1" dirty="0"/>
              <a:t>fix a rail car</a:t>
            </a:r>
            <a:r>
              <a:rPr lang="en" sz="2200" dirty="0"/>
              <a:t> that stalled on the outside of the International Space Station  (Dec 21, 2015)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8058000" y="4210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1329650" y="1562875"/>
            <a:ext cx="7569300" cy="300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500"/>
              <a:t> </a:t>
            </a:r>
          </a:p>
          <a:p>
            <a:pPr marL="457200" lvl="0" indent="-450850" rtl="0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 b="1"/>
              <a:t>Natural</a:t>
            </a:r>
          </a:p>
          <a:p>
            <a:pPr marL="914400" lvl="1" indent="-387350" rtl="0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" sz="2500"/>
              <a:t>Moon orbiting the Earth</a:t>
            </a:r>
          </a:p>
          <a:p>
            <a:pPr marL="914400" lvl="1" indent="-387350" rtl="0">
              <a:spcBef>
                <a:spcPts val="0"/>
              </a:spcBef>
              <a:buSzPts val="2500"/>
              <a:buChar char="○"/>
            </a:pPr>
            <a:r>
              <a:rPr lang="en"/>
              <a:t>There are dozens upon dozens of natural satellites in the solar system, with almost every planet having at least one moon. Saturn, for example, has at least 53 natural satellites</a:t>
            </a:r>
          </a:p>
          <a:p>
            <a:pPr marL="457200" lvl="0" indent="-450850" rtl="0">
              <a:spcBef>
                <a:spcPts val="0"/>
              </a:spcBef>
              <a:spcAft>
                <a:spcPts val="0"/>
              </a:spcAft>
              <a:buSzPts val="3500"/>
              <a:buChar char="●"/>
            </a:pPr>
            <a:r>
              <a:rPr lang="en" sz="3500" b="1"/>
              <a:t>Artificial </a:t>
            </a:r>
          </a:p>
          <a:p>
            <a:pPr marL="914400" lvl="1" indent="-387350" rtl="0">
              <a:spcBef>
                <a:spcPts val="0"/>
              </a:spcBef>
              <a:buSzPts val="2500"/>
              <a:buChar char="○"/>
            </a:pPr>
            <a:r>
              <a:rPr lang="en" sz="2500"/>
              <a:t>International Space Station orbiting the Earth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500"/>
          </a:p>
          <a:p>
            <a:pPr marL="0" lvl="0" indent="0" rtl="0">
              <a:spcBef>
                <a:spcPts val="0"/>
              </a:spcBef>
              <a:buNone/>
            </a:pPr>
            <a:endParaRPr sz="2500"/>
          </a:p>
        </p:txBody>
      </p:sp>
      <p:sp>
        <p:nvSpPr>
          <p:cNvPr id="77" name="Shape 77"/>
          <p:cNvSpPr txBox="1"/>
          <p:nvPr/>
        </p:nvSpPr>
        <p:spPr>
          <a:xfrm>
            <a:off x="758100" y="583175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4000" b="1"/>
              <a:t>Two kinds of satellites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8327575" y="209925"/>
            <a:ext cx="5364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5808275" y="3567725"/>
            <a:ext cx="44904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Akash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221750" y="16327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1581950" y="1230600"/>
            <a:ext cx="6290700" cy="228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" sz="4500">
                <a:solidFill>
                  <a:srgbClr val="000000"/>
                </a:solidFill>
              </a:rPr>
              <a:t>Satellite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4000" b="1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3500" b="1">
                <a:solidFill>
                  <a:srgbClr val="000000"/>
                </a:solidFill>
              </a:rPr>
              <a:t>  </a:t>
            </a:r>
            <a:r>
              <a:rPr lang="en" sz="6500" b="1">
                <a:solidFill>
                  <a:srgbClr val="000000"/>
                </a:solidFill>
              </a:rPr>
              <a:t>Applications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8058000" y="4210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1458000" y="603725"/>
            <a:ext cx="7380000" cy="99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500" b="1">
                <a:solidFill>
                  <a:srgbClr val="000000"/>
                </a:solidFill>
              </a:rPr>
              <a:t>Long distance transmission of 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1458000" y="2099375"/>
            <a:ext cx="6717900" cy="183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buClr>
                <a:srgbClr val="000000"/>
              </a:buClr>
              <a:buSzPts val="2800"/>
              <a:buFont typeface="Montserrat"/>
              <a:buChar char="●"/>
            </a:pPr>
            <a:r>
              <a:rPr lang="en" sz="3500" b="1">
                <a:latin typeface="Montserrat"/>
                <a:ea typeface="Montserrat"/>
                <a:cs typeface="Montserrat"/>
                <a:sym typeface="Montserrat"/>
              </a:rPr>
              <a:t>Television </a:t>
            </a: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programmes</a:t>
            </a:r>
          </a:p>
          <a:p>
            <a:pPr marL="457200" lvl="0" indent="-406400" rtl="0">
              <a:spcBef>
                <a:spcPts val="0"/>
              </a:spcBef>
              <a:buClr>
                <a:srgbClr val="000000"/>
              </a:buClr>
              <a:buSzPts val="2800"/>
              <a:buFont typeface="Montserrat"/>
              <a:buChar char="●"/>
            </a:pPr>
            <a:r>
              <a:rPr lang="en" sz="3500" b="1">
                <a:latin typeface="Montserrat"/>
                <a:ea typeface="Montserrat"/>
                <a:cs typeface="Montserrat"/>
                <a:sym typeface="Montserrat"/>
              </a:rPr>
              <a:t>Telephones </a:t>
            </a: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communication </a:t>
            </a:r>
          </a:p>
          <a:p>
            <a:pPr marL="457200" lvl="0" indent="-450850" rtl="0">
              <a:spcBef>
                <a:spcPts val="0"/>
              </a:spcBef>
              <a:buClr>
                <a:srgbClr val="000000"/>
              </a:buClr>
              <a:buSzPts val="3500"/>
              <a:buFont typeface="Montserrat"/>
              <a:buChar char="●"/>
            </a:pPr>
            <a:r>
              <a:rPr lang="en" sz="3500" b="1">
                <a:latin typeface="Montserrat"/>
                <a:ea typeface="Montserrat"/>
                <a:cs typeface="Montserrat"/>
                <a:sym typeface="Montserrat"/>
              </a:rPr>
              <a:t>Internet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8058000" y="4210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1530775" y="638675"/>
            <a:ext cx="34143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4800" b="1">
                <a:solidFill>
                  <a:srgbClr val="000000"/>
                </a:solidFill>
              </a:rPr>
              <a:t>Used for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1714500" y="2122725"/>
            <a:ext cx="6793800" cy="223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 b="1"/>
              <a:t>Research</a:t>
            </a:r>
            <a:r>
              <a:rPr lang="en" sz="2800"/>
              <a:t> </a:t>
            </a: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 b="1"/>
              <a:t>Defense</a:t>
            </a:r>
            <a:r>
              <a:rPr lang="en" sz="2800"/>
              <a:t> </a:t>
            </a:r>
          </a:p>
          <a:p>
            <a:pPr marL="457200" lvl="0" indent="-406400" rtl="0">
              <a:spcBef>
                <a:spcPts val="0"/>
              </a:spcBef>
              <a:buSzPts val="2800"/>
              <a:buChar char="●"/>
            </a:pPr>
            <a:r>
              <a:rPr lang="en" sz="2800" b="1"/>
              <a:t>Remote sensing:</a:t>
            </a:r>
            <a:r>
              <a:rPr lang="en" sz="2800"/>
              <a:t> collecting information from a distance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8058000" y="42104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1577450" y="1315175"/>
            <a:ext cx="7038900" cy="2802000"/>
          </a:xfrm>
          <a:prstGeom prst="rect">
            <a:avLst/>
          </a:prstGeom>
          <a:solidFill>
            <a:srgbClr val="FFFFFF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b="1">
              <a:solidFill>
                <a:srgbClr val="0000FF"/>
              </a:solidFill>
            </a:endParaRP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" b="1">
                <a:solidFill>
                  <a:srgbClr val="000000"/>
                </a:solidFill>
              </a:rPr>
              <a:t>GPS: </a:t>
            </a:r>
            <a:r>
              <a:rPr lang="en">
                <a:solidFill>
                  <a:srgbClr val="000000"/>
                </a:solidFill>
              </a:rPr>
              <a:t>Global positioning system</a:t>
            </a: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" b="1">
                <a:solidFill>
                  <a:srgbClr val="000000"/>
                </a:solidFill>
              </a:rPr>
              <a:t>Weather </a:t>
            </a:r>
            <a:r>
              <a:rPr lang="en">
                <a:solidFill>
                  <a:srgbClr val="000000"/>
                </a:solidFill>
              </a:rPr>
              <a:t>info collection</a:t>
            </a: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" b="1">
                <a:solidFill>
                  <a:srgbClr val="000000"/>
                </a:solidFill>
              </a:rPr>
              <a:t>Agriculture</a:t>
            </a:r>
          </a:p>
          <a:p>
            <a:pPr marL="457200" lvl="0" indent="-406400" rtl="0">
              <a:spcBef>
                <a:spcPts val="0"/>
              </a:spcBef>
              <a:buClr>
                <a:srgbClr val="000000"/>
              </a:buClr>
              <a:buSzPts val="2800"/>
              <a:buChar char="●"/>
            </a:pPr>
            <a:r>
              <a:rPr lang="en" b="1">
                <a:solidFill>
                  <a:srgbClr val="000000"/>
                </a:solidFill>
              </a:rPr>
              <a:t>Land and ocean features </a:t>
            </a:r>
            <a:br>
              <a:rPr lang="en" b="1">
                <a:solidFill>
                  <a:srgbClr val="000000"/>
                </a:solidFill>
              </a:rPr>
            </a:br>
            <a:r>
              <a:rPr lang="en" b="1">
                <a:solidFill>
                  <a:srgbClr val="000000"/>
                </a:solidFill>
              </a:rPr>
              <a:t>including</a:t>
            </a:r>
            <a:r>
              <a:rPr lang="en" b="1">
                <a:solidFill>
                  <a:srgbClr val="0000FF"/>
                </a:solidFill>
              </a:rPr>
              <a:t> movement of fish in oceans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7999675" y="198250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1787350" y="1746675"/>
            <a:ext cx="7038900" cy="267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000" b="1"/>
              <a:t>Simply saying,</a:t>
            </a:r>
          </a:p>
          <a:p>
            <a:pPr marL="0" lvl="0" indent="0">
              <a:spcBef>
                <a:spcPts val="0"/>
              </a:spcBef>
              <a:buNone/>
            </a:pPr>
            <a:endParaRPr b="1"/>
          </a:p>
          <a:p>
            <a:pPr marL="0" lvl="0" indent="0">
              <a:spcBef>
                <a:spcPts val="0"/>
              </a:spcBef>
              <a:buNone/>
            </a:pPr>
            <a:r>
              <a:rPr lang="en" b="1">
                <a:solidFill>
                  <a:srgbClr val="000000"/>
                </a:solidFill>
              </a:rPr>
              <a:t>              </a:t>
            </a:r>
            <a:r>
              <a:rPr lang="en" sz="6500" b="1">
                <a:solidFill>
                  <a:srgbClr val="000000"/>
                </a:solidFill>
              </a:rPr>
              <a:t>Where not...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8046325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/>
        </p:nvSpPr>
        <p:spPr>
          <a:xfrm>
            <a:off x="5808275" y="3567725"/>
            <a:ext cx="44904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Sakib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-209950" y="3907200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 txBox="1"/>
          <p:nvPr/>
        </p:nvSpPr>
        <p:spPr>
          <a:xfrm>
            <a:off x="221750" y="16327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/>
        </p:nvSpPr>
        <p:spPr>
          <a:xfrm>
            <a:off x="1854450" y="1084675"/>
            <a:ext cx="5435100" cy="261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500" b="1"/>
              <a:t>   Satellite</a:t>
            </a:r>
            <a:br>
              <a:rPr lang="en" sz="3500" b="1"/>
            </a:br>
            <a:endParaRPr lang="en" sz="3500" b="1"/>
          </a:p>
          <a:p>
            <a:pPr marL="0" lvl="0" indent="0">
              <a:spcBef>
                <a:spcPts val="0"/>
              </a:spcBef>
              <a:buNone/>
            </a:pPr>
            <a:r>
              <a:rPr lang="en" sz="3500" b="1"/>
              <a:t>        </a:t>
            </a:r>
            <a:r>
              <a:rPr lang="en" sz="6500" b="1"/>
              <a:t>Business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8046325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500"/>
              <a:t>In previous</a:t>
            </a:r>
            <a:r>
              <a:rPr lang="en"/>
              <a:t>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b="1"/>
              <a:t>We’ve seen ...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8046325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7896175" y="416377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49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644650" y="1516475"/>
            <a:ext cx="6589500" cy="1772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buNone/>
            </a:pPr>
            <a:r>
              <a:rPr lang="en" sz="6500" b="1"/>
              <a:t>Natural </a:t>
            </a:r>
            <a:r>
              <a:rPr lang="en" sz="4000" b="1"/>
              <a:t>Satellites</a:t>
            </a:r>
            <a:r>
              <a:rPr lang="en" sz="9600" b="1"/>
              <a:t>?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8327575" y="209925"/>
            <a:ext cx="5364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3382325" y="2029400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6500" b="1"/>
              <a:t>Now...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8046325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50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46800" y="81625"/>
            <a:ext cx="8628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51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/>
        </p:nvSpPr>
        <p:spPr>
          <a:xfrm>
            <a:off x="128425" y="93300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52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1096325" y="1969850"/>
            <a:ext cx="73827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5000" b="1"/>
              <a:t>Too many Satellites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8046325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53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/>
        </p:nvSpPr>
        <p:spPr>
          <a:xfrm>
            <a:off x="1096325" y="1969850"/>
            <a:ext cx="73827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5000" b="1"/>
              <a:t>Multi billion $ business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8046325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54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35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500" b="1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Satellite</a:t>
            </a:r>
            <a:r>
              <a:rPr lang="en" sz="35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being </a:t>
            </a:r>
            <a:r>
              <a:rPr lang="en" sz="4500" b="1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</a:t>
            </a:r>
            <a:r>
              <a:rPr lang="en" sz="45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35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building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5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Times New Roman"/>
              <a:buChar char="●"/>
            </a:pPr>
            <a:r>
              <a:rPr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" sz="30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digital highways</a:t>
            </a:r>
            <a:r>
              <a:rPr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requires all players work together</a:t>
            </a:r>
          </a:p>
          <a:p>
            <a: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Times New Roman"/>
              <a:buChar char="●"/>
            </a:pPr>
            <a:r>
              <a:rPr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striving for</a:t>
            </a:r>
            <a:r>
              <a:rPr lang="en" sz="3000" b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30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innovation</a:t>
            </a:r>
            <a:r>
              <a:rPr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Times New Roman"/>
              <a:buChar char="●"/>
            </a:pPr>
            <a:r>
              <a:rPr lang="en" sz="3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meeting</a:t>
            </a:r>
            <a:r>
              <a:rPr lang="en" sz="3000" b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30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challenges</a:t>
            </a:r>
          </a:p>
          <a:p>
            <a:pPr marL="457200" lvl="0" indent="-419100" rtl="0">
              <a:lnSpc>
                <a:spcPct val="100000"/>
              </a:lnSpc>
              <a:spcBef>
                <a:spcPts val="0"/>
              </a:spcBef>
              <a:buClr>
                <a:srgbClr val="0000FF"/>
              </a:buClr>
              <a:buSzPts val="3000"/>
              <a:buFont typeface="Times New Roman"/>
              <a:buChar char="●"/>
            </a:pPr>
            <a:r>
              <a:rPr lang="en" sz="30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solve problems</a:t>
            </a:r>
          </a:p>
          <a:p>
            <a:pPr marL="0" lvl="0" indent="0">
              <a:spcBef>
                <a:spcPts val="0"/>
              </a:spcBef>
              <a:buNone/>
            </a:pP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8046325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55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2083475" y="680150"/>
            <a:ext cx="5381100" cy="3521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500" b="1"/>
              <a:t>How business works...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8046325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56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orld Satellite Business Week 2017">
            <a:hlinkClick r:id="" action="ppaction://media"/>
            <a:extLst>
              <a:ext uri="{FF2B5EF4-FFF2-40B4-BE49-F238E27FC236}">
                <a16:creationId xmlns:a16="http://schemas.microsoft.com/office/drawing/2014/main" xmlns="" id="{5509288B-4BD8-43C1-A0D9-F6AD91A1D15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ongobondhu satellite">
            <a:extLst>
              <a:ext uri="{FF2B5EF4-FFF2-40B4-BE49-F238E27FC236}">
                <a16:creationId xmlns:a16="http://schemas.microsoft.com/office/drawing/2014/main" xmlns="" id="{D21FA9FD-77F2-444B-80B3-C1B00C2F3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604" y="74428"/>
            <a:ext cx="9033523" cy="498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32529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2937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4500"/>
              <a:t>Could you please join with me…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	              To Team members...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7922700" y="412877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58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999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8327575" y="209925"/>
            <a:ext cx="5364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title"/>
          </p:nvPr>
        </p:nvSpPr>
        <p:spPr>
          <a:xfrm>
            <a:off x="2904150" y="2341525"/>
            <a:ext cx="59016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4500" b="1"/>
              <a:t>Any Questions?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8046325" y="209925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59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title"/>
          </p:nvPr>
        </p:nvSpPr>
        <p:spPr>
          <a:xfrm>
            <a:off x="4819775" y="2714725"/>
            <a:ext cx="34962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4500" b="1"/>
              <a:t>Thank you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7999675" y="233250"/>
            <a:ext cx="9096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/>
              <a:t>60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3945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8327575" y="209925"/>
            <a:ext cx="5364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81650" y="69975"/>
            <a:ext cx="5364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8327575" y="209925"/>
            <a:ext cx="5364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462</Words>
  <Application>Microsoft Office PowerPoint</Application>
  <PresentationFormat>On-screen Show (16:9)</PresentationFormat>
  <Paragraphs>155</Paragraphs>
  <Slides>61</Slides>
  <Notes>59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Rockwell</vt:lpstr>
      <vt:lpstr>Montserrat</vt:lpstr>
      <vt:lpstr>Times New Roman</vt:lpstr>
      <vt:lpstr>Lato</vt:lpstr>
      <vt:lpstr>Simple Light</vt:lpstr>
      <vt:lpstr>Presentation </vt:lpstr>
      <vt:lpstr>Satellites</vt:lpstr>
      <vt:lpstr>Slide 3</vt:lpstr>
      <vt:lpstr>Slide 4</vt:lpstr>
      <vt:lpstr>Natural Satellites?</vt:lpstr>
      <vt:lpstr>Slide 6</vt:lpstr>
      <vt:lpstr>Slide 7</vt:lpstr>
      <vt:lpstr>Slide 8</vt:lpstr>
      <vt:lpstr>Slide 9</vt:lpstr>
      <vt:lpstr>Artificial Satellites?</vt:lpstr>
      <vt:lpstr>Slide 11</vt:lpstr>
      <vt:lpstr>Slide 12</vt:lpstr>
      <vt:lpstr>Slide 13</vt:lpstr>
      <vt:lpstr>Slide 14</vt:lpstr>
      <vt:lpstr>Slide 15</vt:lpstr>
      <vt:lpstr>Artificial Satellites</vt:lpstr>
      <vt:lpstr>Slide 17</vt:lpstr>
      <vt:lpstr>Artificial satellite Invention  Story</vt:lpstr>
      <vt:lpstr>Slide 19</vt:lpstr>
      <vt:lpstr>Slide 20</vt:lpstr>
      <vt:lpstr>How satellite works...</vt:lpstr>
      <vt:lpstr>Slide 22</vt:lpstr>
      <vt:lpstr>Types of Satellites</vt:lpstr>
      <vt:lpstr>Slide 24</vt:lpstr>
      <vt:lpstr>Already We have seen... </vt:lpstr>
      <vt:lpstr>Types, Installation and Operation  of Satellites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Satellite     Applications</vt:lpstr>
      <vt:lpstr>Long distance transmission of </vt:lpstr>
      <vt:lpstr>Used for</vt:lpstr>
      <vt:lpstr> GPS: Global positioning system Weather info collection Agriculture Land and ocean features  including movement of fish in oceans</vt:lpstr>
      <vt:lpstr>Simply saying,                Where not...</vt:lpstr>
      <vt:lpstr>Slide 46</vt:lpstr>
      <vt:lpstr>Slide 47</vt:lpstr>
      <vt:lpstr>In previous  We’ve seen ...</vt:lpstr>
      <vt:lpstr>Slide 49</vt:lpstr>
      <vt:lpstr>Slide 50</vt:lpstr>
      <vt:lpstr>Slide 51</vt:lpstr>
      <vt:lpstr>Slide 52</vt:lpstr>
      <vt:lpstr>Slide 53</vt:lpstr>
      <vt:lpstr>Slide 54</vt:lpstr>
      <vt:lpstr> Satellite being key to building   the future digital highways requires all players work together striving for innovation  meeting market challenges To solve problems  </vt:lpstr>
      <vt:lpstr>How business works...</vt:lpstr>
      <vt:lpstr>Slide 57</vt:lpstr>
      <vt:lpstr>Slide 58</vt:lpstr>
      <vt:lpstr>Could you please join with me…                  To Team members...</vt:lpstr>
      <vt:lpstr>Any Questions?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Presentation </dc:title>
  <cp:lastModifiedBy>Printer</cp:lastModifiedBy>
  <cp:revision>6</cp:revision>
  <dcterms:modified xsi:type="dcterms:W3CDTF">2017-12-05T03:10:11Z</dcterms:modified>
</cp:coreProperties>
</file>